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1"/>
  </p:handoutMasterIdLst>
  <p:sldIdLst>
    <p:sldId id="256" r:id="rId2"/>
    <p:sldId id="277" r:id="rId3"/>
    <p:sldId id="261" r:id="rId4"/>
    <p:sldId id="262" r:id="rId5"/>
    <p:sldId id="266" r:id="rId6"/>
    <p:sldId id="267" r:id="rId7"/>
    <p:sldId id="263" r:id="rId8"/>
    <p:sldId id="272" r:id="rId9"/>
    <p:sldId id="275" r:id="rId10"/>
  </p:sldIdLst>
  <p:sldSz cx="9144000" cy="6858000" type="screen4x3"/>
  <p:notesSz cx="9236075" cy="7010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003136" cy="35064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230849" y="0"/>
            <a:ext cx="4003136" cy="35064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EED4AC-0659-4926-940E-76FD5AC8D773}" type="datetimeFigureOut">
              <a:rPr lang="en-US" smtClean="0"/>
              <a:t>12/21/2016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6658555"/>
            <a:ext cx="4003136" cy="35064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230849" y="6658555"/>
            <a:ext cx="4003136" cy="35064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DB1830-4327-4DC6-8DF9-00759F8B83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320605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5727D-41D0-4FA9-A100-2EFA753A49C9}" type="datetimeFigureOut">
              <a:rPr lang="en-US" smtClean="0"/>
              <a:pPr/>
              <a:t>12/21/2016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DC7F3142-265D-4156-A755-DC420A52247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5727D-41D0-4FA9-A100-2EFA753A49C9}" type="datetimeFigureOut">
              <a:rPr lang="en-US" smtClean="0"/>
              <a:pPr/>
              <a:t>12/21/2016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F3142-265D-4156-A755-DC420A5224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DC7F3142-265D-4156-A755-DC420A52247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5727D-41D0-4FA9-A100-2EFA753A49C9}" type="datetimeFigureOut">
              <a:rPr lang="en-US" smtClean="0"/>
              <a:pPr/>
              <a:t>12/21/2016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5727D-41D0-4FA9-A100-2EFA753A49C9}" type="datetimeFigureOut">
              <a:rPr lang="en-US" smtClean="0"/>
              <a:pPr/>
              <a:t>12/21/2016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DC7F3142-265D-4156-A755-DC420A52247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5727D-41D0-4FA9-A100-2EFA753A49C9}" type="datetimeFigureOut">
              <a:rPr lang="en-US" smtClean="0"/>
              <a:pPr/>
              <a:t>12/21/2016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DC7F3142-265D-4156-A755-DC420A52247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3A45727D-41D0-4FA9-A100-2EFA753A49C9}" type="datetimeFigureOut">
              <a:rPr lang="en-US" smtClean="0"/>
              <a:pPr/>
              <a:t>12/21/2016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F3142-265D-4156-A755-DC420A52247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5727D-41D0-4FA9-A100-2EFA753A49C9}" type="datetimeFigureOut">
              <a:rPr lang="en-US" smtClean="0"/>
              <a:pPr/>
              <a:t>12/21/2016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DC7F3142-265D-4156-A755-DC420A52247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5727D-41D0-4FA9-A100-2EFA753A49C9}" type="datetimeFigureOut">
              <a:rPr lang="en-US" smtClean="0"/>
              <a:pPr/>
              <a:t>12/21/2016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DC7F3142-265D-4156-A755-DC420A5224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5727D-41D0-4FA9-A100-2EFA753A49C9}" type="datetimeFigureOut">
              <a:rPr lang="en-US" smtClean="0"/>
              <a:pPr/>
              <a:t>12/21/2016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C7F3142-265D-4156-A755-DC420A5224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DC7F3142-265D-4156-A755-DC420A52247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5727D-41D0-4FA9-A100-2EFA753A49C9}" type="datetimeFigureOut">
              <a:rPr lang="en-US" smtClean="0"/>
              <a:pPr/>
              <a:t>12/21/2016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DC7F3142-265D-4156-A755-DC420A52247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3A45727D-41D0-4FA9-A100-2EFA753A49C9}" type="datetimeFigureOut">
              <a:rPr lang="en-US" smtClean="0"/>
              <a:pPr/>
              <a:t>12/21/2016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3A45727D-41D0-4FA9-A100-2EFA753A49C9}" type="datetimeFigureOut">
              <a:rPr lang="en-US" smtClean="0"/>
              <a:pPr/>
              <a:t>12/21/2016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DC7F3142-265D-4156-A755-DC420A52247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5" descr="notebook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6255" y="2514600"/>
            <a:ext cx="4371109" cy="4191000"/>
          </a:xfrm>
          <a:prstGeom prst="rect">
            <a:avLst/>
          </a:prstGeom>
          <a:noFill/>
        </p:spPr>
      </p:pic>
      <p:sp>
        <p:nvSpPr>
          <p:cNvPr id="5" name="WordArt 8"/>
          <p:cNvSpPr>
            <a:spLocks noChangeArrowheads="1" noChangeShapeType="1" noTextEdit="1"/>
          </p:cNvSpPr>
          <p:nvPr/>
        </p:nvSpPr>
        <p:spPr bwMode="auto">
          <a:xfrm>
            <a:off x="685800" y="457200"/>
            <a:ext cx="7972425" cy="1066800"/>
          </a:xfrm>
          <a:prstGeom prst="rect">
            <a:avLst/>
          </a:prstGeom>
        </p:spPr>
        <p:txBody>
          <a:bodyPr wrap="none" fromWordArt="1">
            <a:prstTxWarp prst="textWave4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en-US" sz="3600" kern="10" dirty="0">
                <a:ln w="15875">
                  <a:solidFill>
                    <a:schemeClr val="bg2"/>
                  </a:solidFill>
                  <a:round/>
                  <a:headEnd/>
                  <a:tailEnd/>
                </a:ln>
                <a:solidFill>
                  <a:schemeClr val="folHlink"/>
                </a:solidFill>
                <a:latin typeface="Arial Black"/>
              </a:rPr>
              <a:t>Lesson </a:t>
            </a:r>
            <a:r>
              <a:rPr lang="en-US" sz="3600" kern="10" dirty="0" smtClean="0">
                <a:ln w="15875">
                  <a:solidFill>
                    <a:schemeClr val="bg2"/>
                  </a:solidFill>
                  <a:round/>
                  <a:headEnd/>
                  <a:tailEnd/>
                </a:ln>
                <a:solidFill>
                  <a:schemeClr val="folHlink"/>
                </a:solidFill>
                <a:latin typeface="Arial Black"/>
              </a:rPr>
              <a:t>Plan</a:t>
            </a:r>
            <a:endParaRPr lang="en-US" sz="3600" kern="10" dirty="0">
              <a:ln w="15875">
                <a:solidFill>
                  <a:schemeClr val="bg2"/>
                </a:solidFill>
                <a:round/>
                <a:headEnd/>
                <a:tailEnd/>
              </a:ln>
              <a:solidFill>
                <a:schemeClr val="folHlink"/>
              </a:solidFill>
              <a:latin typeface="Arial Black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37364" y="4114800"/>
            <a:ext cx="4724400" cy="1600200"/>
          </a:xfrm>
        </p:spPr>
        <p:txBody>
          <a:bodyPr>
            <a:normAutofit/>
          </a:bodyPr>
          <a:lstStyle/>
          <a:p>
            <a:endParaRPr lang="en-US" b="1" dirty="0" smtClean="0">
              <a:solidFill>
                <a:srgbClr val="C00000"/>
              </a:solidFill>
            </a:endParaRPr>
          </a:p>
          <a:p>
            <a:endParaRPr lang="en-US" dirty="0">
              <a:solidFill>
                <a:srgbClr val="C00000"/>
              </a:solidFill>
            </a:endParaRPr>
          </a:p>
          <a:p>
            <a:r>
              <a:rPr lang="en-US" b="1" dirty="0" smtClean="0">
                <a:solidFill>
                  <a:srgbClr val="C00000"/>
                </a:solidFill>
              </a:rPr>
              <a:t>Delivered By</a:t>
            </a:r>
          </a:p>
          <a:p>
            <a:endParaRPr lang="en-US" b="1" dirty="0" smtClean="0">
              <a:solidFill>
                <a:srgbClr val="C00000"/>
              </a:solidFill>
            </a:endParaRPr>
          </a:p>
          <a:p>
            <a:r>
              <a:rPr lang="en-US" sz="1900" b="1" dirty="0" smtClean="0">
                <a:solidFill>
                  <a:schemeClr val="tx1"/>
                </a:solidFill>
              </a:rPr>
              <a:t>Dr. Muhammad </a:t>
            </a:r>
            <a:r>
              <a:rPr lang="en-US" sz="1900" b="1" dirty="0" smtClean="0">
                <a:solidFill>
                  <a:schemeClr val="tx1"/>
                </a:solidFill>
              </a:rPr>
              <a:t>shakir</a:t>
            </a:r>
            <a:endParaRPr lang="en-US" sz="19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</a:pPr>
            <a:endParaRPr lang="en-US" dirty="0" smtClean="0"/>
          </a:p>
          <a:p>
            <a:pPr eaLnBrk="1" hangingPunct="1">
              <a:buFont typeface="Wingdings" pitchFamily="2" charset="2"/>
              <a:buNone/>
            </a:pPr>
            <a:endParaRPr lang="en-US" dirty="0" smtClean="0"/>
          </a:p>
          <a:p>
            <a:pPr eaLnBrk="1" hangingPunct="1">
              <a:buFont typeface="Wingdings" pitchFamily="2" charset="2"/>
              <a:buNone/>
            </a:pPr>
            <a:endParaRPr lang="en-US" dirty="0" smtClean="0"/>
          </a:p>
          <a:p>
            <a:pPr algn="ctr" eaLnBrk="1" hangingPunct="1">
              <a:buFont typeface="Wingdings" pitchFamily="2" charset="2"/>
              <a:buNone/>
            </a:pPr>
            <a:r>
              <a:rPr lang="en-US" sz="4000" dirty="0" smtClean="0"/>
              <a:t>“Good teaching is one-fourth preparation and three-fourth theater”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dirty="0" smtClean="0"/>
              <a:t>                                    </a:t>
            </a:r>
            <a:r>
              <a:rPr lang="en-US" sz="2800" dirty="0" smtClean="0"/>
              <a:t>G. Godwin</a:t>
            </a:r>
            <a:endParaRPr lang="ru-RU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-152400"/>
            <a:ext cx="8229600" cy="1143000"/>
          </a:xfrm>
        </p:spPr>
        <p:txBody>
          <a:bodyPr/>
          <a:lstStyle/>
          <a:p>
            <a:r>
              <a:rPr lang="en-US" b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What is Lesson Planning?</a:t>
            </a:r>
            <a:endParaRPr lang="en-US" b="1" dirty="0">
              <a:solidFill>
                <a:srgbClr val="008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pitchFamily="66" charset="0"/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2286000" y="1828800"/>
            <a:ext cx="6553200" cy="3352800"/>
          </a:xfrm>
        </p:spPr>
        <p:txBody>
          <a:bodyPr/>
          <a:lstStyle/>
          <a:p>
            <a:pPr marL="55563" indent="0">
              <a:lnSpc>
                <a:spcPct val="80000"/>
              </a:lnSpc>
              <a:buFontTx/>
              <a:buNone/>
              <a:tabLst>
                <a:tab pos="803275" algn="l"/>
              </a:tabLst>
            </a:pPr>
            <a:r>
              <a:rPr lang="en-US" sz="2800" dirty="0">
                <a:solidFill>
                  <a:srgbClr val="008000"/>
                </a:solidFill>
                <a:latin typeface="Lucida Sans" pitchFamily="34" charset="0"/>
              </a:rPr>
              <a:t>A </a:t>
            </a:r>
            <a:r>
              <a:rPr lang="en-US" sz="2800" b="1" i="1" u="sng" dirty="0">
                <a:solidFill>
                  <a:srgbClr val="008000"/>
                </a:solidFill>
                <a:latin typeface="Lucida Sans" pitchFamily="34" charset="0"/>
              </a:rPr>
              <a:t>lesson plan</a:t>
            </a:r>
            <a:r>
              <a:rPr lang="en-US" sz="2800" dirty="0">
                <a:solidFill>
                  <a:srgbClr val="008000"/>
                </a:solidFill>
                <a:latin typeface="Lucida Sans" pitchFamily="34" charset="0"/>
              </a:rPr>
              <a:t> is a detailed written outline in order to achieve the intended learning objective. </a:t>
            </a:r>
          </a:p>
          <a:p>
            <a:pPr marL="55563" indent="0">
              <a:lnSpc>
                <a:spcPct val="80000"/>
              </a:lnSpc>
              <a:buFontTx/>
              <a:buNone/>
              <a:tabLst>
                <a:tab pos="803275" algn="l"/>
              </a:tabLst>
            </a:pPr>
            <a:r>
              <a:rPr lang="en-US" sz="2800" dirty="0">
                <a:solidFill>
                  <a:srgbClr val="008000"/>
                </a:solidFill>
                <a:latin typeface="Lucida Sans" pitchFamily="34" charset="0"/>
              </a:rPr>
              <a:t>	It must include: </a:t>
            </a:r>
          </a:p>
          <a:p>
            <a:pPr marL="1370013" lvl="1">
              <a:lnSpc>
                <a:spcPct val="80000"/>
              </a:lnSpc>
              <a:tabLst>
                <a:tab pos="803275" algn="l"/>
              </a:tabLst>
            </a:pPr>
            <a:r>
              <a:rPr lang="en-US" sz="2800" dirty="0">
                <a:solidFill>
                  <a:srgbClr val="008000"/>
                </a:solidFill>
                <a:latin typeface="Lucida Sans" pitchFamily="34" charset="0"/>
              </a:rPr>
              <a:t> Direction of the learning objective</a:t>
            </a:r>
          </a:p>
          <a:p>
            <a:pPr marL="1370013" lvl="1">
              <a:lnSpc>
                <a:spcPct val="80000"/>
              </a:lnSpc>
              <a:tabLst>
                <a:tab pos="803275" algn="l"/>
              </a:tabLst>
            </a:pPr>
            <a:r>
              <a:rPr lang="en-US" sz="2800" dirty="0">
                <a:solidFill>
                  <a:srgbClr val="008000"/>
                </a:solidFill>
                <a:latin typeface="Lucida Sans" pitchFamily="34" charset="0"/>
              </a:rPr>
              <a:t> Timelines</a:t>
            </a:r>
          </a:p>
          <a:p>
            <a:pPr marL="1370013" lvl="1">
              <a:lnSpc>
                <a:spcPct val="80000"/>
              </a:lnSpc>
              <a:tabLst>
                <a:tab pos="803275" algn="l"/>
              </a:tabLst>
            </a:pPr>
            <a:r>
              <a:rPr lang="en-US" sz="2800" dirty="0">
                <a:solidFill>
                  <a:srgbClr val="008000"/>
                </a:solidFill>
                <a:latin typeface="Lucida Sans" pitchFamily="34" charset="0"/>
              </a:rPr>
              <a:t> Materials needed </a:t>
            </a:r>
          </a:p>
          <a:p>
            <a:pPr marL="55563" indent="0">
              <a:lnSpc>
                <a:spcPct val="80000"/>
              </a:lnSpc>
              <a:buFontTx/>
              <a:buNone/>
              <a:tabLst>
                <a:tab pos="803275" algn="l"/>
              </a:tabLst>
            </a:pPr>
            <a:endParaRPr lang="en-US" sz="2100" dirty="0">
              <a:solidFill>
                <a:srgbClr val="008000"/>
              </a:solidFill>
              <a:latin typeface="Lucida Sans" pitchFamily="34" charset="0"/>
            </a:endParaRPr>
          </a:p>
        </p:txBody>
      </p:sp>
      <p:pic>
        <p:nvPicPr>
          <p:cNvPr id="4103" name="Picture 7" descr="crayon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2066925"/>
            <a:ext cx="1905000" cy="3038475"/>
          </a:xfrm>
          <a:prstGeom prst="rect">
            <a:avLst/>
          </a:prstGeom>
          <a:noFill/>
        </p:spPr>
      </p:pic>
      <p:sp>
        <p:nvSpPr>
          <p:cNvPr id="4104" name="Text Box 8"/>
          <p:cNvSpPr txBox="1">
            <a:spLocks noChangeArrowheads="1"/>
          </p:cNvSpPr>
          <p:nvPr/>
        </p:nvSpPr>
        <p:spPr bwMode="auto">
          <a:xfrm>
            <a:off x="1219200" y="5181600"/>
            <a:ext cx="7086600" cy="1328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endParaRPr lang="en-US" dirty="0">
              <a:solidFill>
                <a:srgbClr val="33CC3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Book Antiqua" pitchFamily="18" charset="0"/>
            </a:endParaRPr>
          </a:p>
          <a:p>
            <a:pPr algn="ctr"/>
            <a:r>
              <a:rPr lang="en-US" b="1" i="1" u="sng" dirty="0">
                <a:solidFill>
                  <a:srgbClr val="33CC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18" charset="0"/>
              </a:rPr>
              <a:t>The lesson must be specific enough that a new instructor can teach the lesson with minimal preparation.</a:t>
            </a:r>
            <a:r>
              <a:rPr lang="en-US" b="1" dirty="0">
                <a:solidFill>
                  <a:srgbClr val="33CC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18" charset="0"/>
              </a:rPr>
              <a:t> </a:t>
            </a:r>
          </a:p>
          <a:p>
            <a:pPr>
              <a:spcBef>
                <a:spcPct val="50000"/>
              </a:spcBef>
            </a:pPr>
            <a:endParaRPr lang="en-US" dirty="0">
              <a:solidFill>
                <a:srgbClr val="33CC3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Book Antiqua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500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500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9" dur="500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3" dur="500"/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build="p"/>
      <p:bldP spid="410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Why Lesson Planning?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Effective management</a:t>
            </a:r>
          </a:p>
          <a:p>
            <a:r>
              <a:rPr lang="en-US" dirty="0" smtClean="0"/>
              <a:t>Better lesson delivery  </a:t>
            </a:r>
          </a:p>
          <a:p>
            <a:r>
              <a:rPr lang="en-US" dirty="0" smtClean="0"/>
              <a:t>Students’ constructive learning </a:t>
            </a:r>
          </a:p>
          <a:p>
            <a:r>
              <a:rPr lang="en-US" dirty="0" smtClean="0"/>
              <a:t>Time management</a:t>
            </a:r>
          </a:p>
          <a:p>
            <a:r>
              <a:rPr lang="en-US" dirty="0" smtClean="0"/>
              <a:t>Provide structure</a:t>
            </a:r>
          </a:p>
          <a:p>
            <a:r>
              <a:rPr lang="en-US" dirty="0" smtClean="0"/>
              <a:t>Effective teaching methodology </a:t>
            </a:r>
          </a:p>
          <a:p>
            <a:r>
              <a:rPr lang="en-US" dirty="0" smtClean="0"/>
              <a:t>Objectives achieved or not</a:t>
            </a:r>
          </a:p>
          <a:p>
            <a:r>
              <a:rPr lang="en-US" dirty="0" smtClean="0"/>
              <a:t>Avoids frustration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Benefits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Strengthens teacher knowledge</a:t>
            </a:r>
          </a:p>
          <a:p>
            <a:r>
              <a:rPr lang="en-US" dirty="0" smtClean="0"/>
              <a:t>Makes confident</a:t>
            </a:r>
          </a:p>
          <a:p>
            <a:r>
              <a:rPr lang="en-US" dirty="0" smtClean="0"/>
              <a:t>Preparation for forthcoming lessons</a:t>
            </a:r>
          </a:p>
          <a:p>
            <a:r>
              <a:rPr lang="en-US" dirty="0" smtClean="0"/>
              <a:t>Makes teacher proactive </a:t>
            </a:r>
            <a:r>
              <a:rPr lang="en-US" sz="1800" dirty="0" smtClean="0"/>
              <a:t>(Practical)</a:t>
            </a:r>
          </a:p>
          <a:p>
            <a:r>
              <a:rPr lang="en-US" dirty="0" smtClean="0"/>
              <a:t>Helps in the development of teaching &amp; learning material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Helps Teachers in?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Plan &amp; organize lessons</a:t>
            </a:r>
          </a:p>
          <a:p>
            <a:r>
              <a:rPr lang="en-US" dirty="0" smtClean="0"/>
              <a:t>Achieve the objectives of lessons</a:t>
            </a:r>
          </a:p>
          <a:p>
            <a:r>
              <a:rPr lang="en-US" dirty="0" smtClean="0"/>
              <a:t>Excel the performance</a:t>
            </a:r>
          </a:p>
          <a:p>
            <a:r>
              <a:rPr lang="en-US" dirty="0" smtClean="0"/>
              <a:t>Time management</a:t>
            </a:r>
          </a:p>
          <a:p>
            <a:r>
              <a:rPr lang="en-US" dirty="0" smtClean="0"/>
              <a:t>Students’ participation</a:t>
            </a:r>
          </a:p>
          <a:p>
            <a:r>
              <a:rPr lang="en-US" dirty="0" smtClean="0"/>
              <a:t>Maintain Interest &amp; attention</a:t>
            </a:r>
          </a:p>
          <a:p>
            <a:r>
              <a:rPr lang="en-US" dirty="0" smtClean="0"/>
              <a:t>Designing of effective activities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Elements of Lesson Plan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527048"/>
            <a:ext cx="8348472" cy="4035552"/>
          </a:xfrm>
        </p:spPr>
        <p:txBody>
          <a:bodyPr>
            <a:normAutofit/>
          </a:bodyPr>
          <a:lstStyle/>
          <a:p>
            <a:r>
              <a:rPr lang="en-US" dirty="0" smtClean="0"/>
              <a:t>Title/Topic of Lesson Plan</a:t>
            </a:r>
          </a:p>
          <a:p>
            <a:r>
              <a:rPr lang="en-US" dirty="0" smtClean="0"/>
              <a:t>Introduction</a:t>
            </a:r>
          </a:p>
          <a:p>
            <a:r>
              <a:rPr lang="en-US" dirty="0" smtClean="0"/>
              <a:t>Key Points &amp; Background information </a:t>
            </a:r>
          </a:p>
          <a:p>
            <a:r>
              <a:rPr lang="en-US" dirty="0" smtClean="0"/>
              <a:t>Teaching Methodology/activity/strategy</a:t>
            </a:r>
          </a:p>
          <a:p>
            <a:r>
              <a:rPr lang="en-US" dirty="0" smtClean="0"/>
              <a:t>Resources/Materials</a:t>
            </a:r>
          </a:p>
          <a:p>
            <a:r>
              <a:rPr lang="en-US" dirty="0" smtClean="0"/>
              <a:t>Assessment</a:t>
            </a:r>
          </a:p>
          <a:p>
            <a:r>
              <a:rPr lang="en-US" dirty="0" smtClean="0"/>
              <a:t>Homework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Teaching Methodology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2362200"/>
            <a:ext cx="4343400" cy="3763963"/>
          </a:xfrm>
        </p:spPr>
        <p:txBody>
          <a:bodyPr/>
          <a:lstStyle/>
          <a:p>
            <a:r>
              <a:rPr lang="en-US" dirty="0" smtClean="0"/>
              <a:t>Introduction</a:t>
            </a:r>
          </a:p>
          <a:p>
            <a:r>
              <a:rPr lang="en-US" dirty="0" smtClean="0"/>
              <a:t>Main Activity</a:t>
            </a:r>
          </a:p>
          <a:p>
            <a:pPr lvl="1"/>
            <a:r>
              <a:rPr lang="en-US" dirty="0" smtClean="0"/>
              <a:t>Activities (2-3)</a:t>
            </a:r>
          </a:p>
          <a:p>
            <a:r>
              <a:rPr lang="en-US" dirty="0" smtClean="0"/>
              <a:t>Closure/Conclusion</a:t>
            </a:r>
            <a:endParaRPr lang="en-US" dirty="0"/>
          </a:p>
        </p:txBody>
      </p:sp>
      <p:pic>
        <p:nvPicPr>
          <p:cNvPr id="4" name="Picture 3" descr="maquette13_en_03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33559" y="1517622"/>
            <a:ext cx="4900779" cy="49593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Tips for effective lesson planning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Understand the topic</a:t>
            </a:r>
          </a:p>
          <a:p>
            <a:r>
              <a:rPr lang="en-US" dirty="0" smtClean="0"/>
              <a:t>Active Participation</a:t>
            </a:r>
          </a:p>
          <a:p>
            <a:r>
              <a:rPr lang="en-US" dirty="0" smtClean="0"/>
              <a:t>Subject matter related to practical situation</a:t>
            </a:r>
          </a:p>
          <a:p>
            <a:r>
              <a:rPr lang="en-US" dirty="0" smtClean="0"/>
              <a:t>Immediate feedback</a:t>
            </a:r>
          </a:p>
          <a:p>
            <a:r>
              <a:rPr lang="en-US" dirty="0" smtClean="0"/>
              <a:t>Use of reinforcement</a:t>
            </a:r>
          </a:p>
          <a:p>
            <a:r>
              <a:rPr lang="en-US" dirty="0" smtClean="0"/>
              <a:t>Integration of new skills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176</TotalTime>
  <Words>196</Words>
  <Application>Microsoft Office PowerPoint</Application>
  <PresentationFormat>On-screen Show (4:3)</PresentationFormat>
  <Paragraphs>62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Civic</vt:lpstr>
      <vt:lpstr>PowerPoint Presentation</vt:lpstr>
      <vt:lpstr>PowerPoint Presentation</vt:lpstr>
      <vt:lpstr>What is Lesson Planning?</vt:lpstr>
      <vt:lpstr>Why Lesson Planning?</vt:lpstr>
      <vt:lpstr>Benefits</vt:lpstr>
      <vt:lpstr>Helps Teachers in?</vt:lpstr>
      <vt:lpstr>Elements of Lesson Plan</vt:lpstr>
      <vt:lpstr>Teaching Methodology</vt:lpstr>
      <vt:lpstr>Tips for effective lesson planning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MobeenIsb</dc:creator>
  <cp:lastModifiedBy>Muhammad Shakir</cp:lastModifiedBy>
  <cp:revision>29</cp:revision>
  <cp:lastPrinted>2016-12-21T06:30:05Z</cp:lastPrinted>
  <dcterms:created xsi:type="dcterms:W3CDTF">2010-12-11T05:00:24Z</dcterms:created>
  <dcterms:modified xsi:type="dcterms:W3CDTF">2016-12-21T06:30:08Z</dcterms:modified>
</cp:coreProperties>
</file>